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2E78D-4739-AD00-493D-535CE1F6A4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1EBE64-306F-BDE6-E0F3-82F9C8F8C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AF27C-3307-E5F4-A155-DB46040EB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C5E4-350A-46F4-8F00-5C636F2D0C25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29C65-168A-2926-3963-B3452F02A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FFB74-542F-837E-D4E3-2D39870CC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9D868-3D78-4EE1-B600-C4F47BDEC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34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51F4-1055-4096-2619-5B22625BD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C1E11-7401-5BA2-CC32-A975DB395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128B-33E7-90F6-895D-1AC4BC0EE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C5E4-350A-46F4-8F00-5C636F2D0C25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25F73-757E-646E-DC9D-86D80329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1EE21-255F-075E-00E2-A9D2164D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9D868-3D78-4EE1-B600-C4F47BDEC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10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7835B-D642-BDA5-8CA6-72CF7A44A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49132-FAE3-09D4-AECB-439DFDD7F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71151-D1F8-74B5-6779-98816F25B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C5E4-350A-46F4-8F00-5C636F2D0C25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E4589-A0C5-1640-2760-FA69FB497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A624D-909C-8E9F-9D10-E2682B39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9D868-3D78-4EE1-B600-C4F47BDEC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0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722C1-1FB1-89AE-9A75-7CFCB5A55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4C257-465F-445C-4BEE-56580CBCBB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1D6D2-3900-A60B-46F4-DD4CCA906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E1E00A-206B-6563-6A47-D2FC06128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C5E4-350A-46F4-8F00-5C636F2D0C25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69972-DC10-EE01-9C3C-126F99A42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1A4F6-9EBD-5C2A-C9B7-B365C9241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9D868-3D78-4EE1-B600-C4F47BDEC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72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96321-2FDF-9C49-A050-073E00D5E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A428A-754B-63BE-DF4C-EF9FFB2A3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243B44-ACA8-33C2-7F15-6CC43EFF6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A5167A-4F24-879D-B805-144A0F1A2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BAB93-FE93-0E76-6DE6-2CD92FFE88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2D6795-6EE0-7BB7-8A5F-0270D0782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C5E4-350A-46F4-8F00-5C636F2D0C25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F2DCE-92AD-7111-6192-84603CC52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9BB4DC-C3E1-33FF-57CC-74647CED3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9D868-3D78-4EE1-B600-C4F47BDEC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087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CC6F2-5799-E8E7-928E-2BB962A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E4A6F-43D6-F3A5-BD8A-4880DE7A8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C5E4-350A-46F4-8F00-5C636F2D0C25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B6764D-D481-BB72-95D1-14D99B57B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1840CE-EE2B-1310-B8C5-392D01FAD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9D868-3D78-4EE1-B600-C4F47BDEC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65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12EA73-F826-C4B2-34EA-56CA6BABE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C5E4-350A-46F4-8F00-5C636F2D0C25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7B2199-1EC7-774E-C327-284A2EDEB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6E5AB-BFC4-122A-8037-00F6EE917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9D868-3D78-4EE1-B600-C4F47BDEC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71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A32A1-CDDA-D6C1-0B24-2DB385669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B67AD-582B-EF18-8C8A-F1F75289A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F09AE-0270-53EA-26DB-0C16E1AB8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F76B42-130E-ABE0-A852-9851EB3F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C5E4-350A-46F4-8F00-5C636F2D0C25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EB3E4F-C964-AA32-05B1-2820EFC42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3C8997-7D7A-7DC5-74E5-AF2BCE751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9D868-3D78-4EE1-B600-C4F47BDEC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3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87904-4A37-8986-BA7B-6EBA85E46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EBA0FA-B348-3E57-1DEC-F8C8E93053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8ACED-3702-3AAA-5493-AE89FAC99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259BA4-68C7-971B-2234-5758B3246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C5E4-350A-46F4-8F00-5C636F2D0C25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03A01F-A9EF-0F53-BCA5-29BE20180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EF632-CE7F-5053-9E8F-9CD033156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9D868-3D78-4EE1-B600-C4F47BDEC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397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4FF02-9AF7-591E-EE8C-DB2270E93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EB1055-7FCD-87E7-9B93-660D13BD0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B24D5-0B4D-2AE3-AC1A-6D720468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C5E4-350A-46F4-8F00-5C636F2D0C25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EB2D4-E932-F26E-DAAE-999BECACC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2EEBB-C555-7AEA-2D67-B5350D181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9D868-3D78-4EE1-B600-C4F47BDEC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18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AD8415-ABD5-A2E8-DE3E-9F3E692D5D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182EC-92FE-9EBF-07A3-6D33AD29A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AC741-4782-581E-F4A7-A05B926C6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C5E4-350A-46F4-8F00-5C636F2D0C25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6B42B-CDAF-F27A-C15F-15649A077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C2114-95D9-4FBE-8D8D-2A43E9DF2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9D868-3D78-4EE1-B600-C4F47BDEC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728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04C395-CFF9-32F2-C25D-C826598B6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07BB7-8009-C08D-D7A1-CDCAD7C39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AF1AA-7A2A-CF34-1137-555ABEBEC2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B3C5E4-350A-46F4-8F00-5C636F2D0C25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C4B48-FE06-23D6-F99A-717A5A359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4672A-D937-49B9-F54E-36499B0ACB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09D868-3D78-4EE1-B600-C4F47BDEC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fero.net/" TargetMode="External"/><Relationship Id="rId2" Type="http://schemas.openxmlformats.org/officeDocument/2006/relationships/hyperlink" Target="mailto:worldprofm14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8owCVAS253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dreads.com/work/quotes/9637687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C41D3-8EAE-40A5-C37A-E47A2E80F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85455"/>
            <a:ext cx="9144000" cy="142701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r-FR" sz="3600" b="1" kern="100" dirty="0">
                <a:solidFill>
                  <a:schemeClr val="accent5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Eminescu </a:t>
            </a:r>
            <a:r>
              <a:rPr lang="fr-FR" sz="2800" b="1" kern="100" dirty="0">
                <a:solidFill>
                  <a:schemeClr val="accent5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Un </a:t>
            </a:r>
            <a:r>
              <a:rPr lang="fr-FR" sz="2800" b="1" kern="100" dirty="0" err="1">
                <a:solidFill>
                  <a:schemeClr val="accent5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templu</a:t>
            </a:r>
            <a:r>
              <a:rPr lang="fr-FR" sz="2800" b="1" kern="100" dirty="0">
                <a:solidFill>
                  <a:schemeClr val="accent5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fr-FR" sz="2800" b="1" kern="100" dirty="0" err="1">
                <a:solidFill>
                  <a:schemeClr val="accent5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Miracol</a:t>
            </a:r>
            <a:r>
              <a:rPr lang="fr-FR" sz="2800" b="1" kern="100" dirty="0">
                <a:solidFill>
                  <a:schemeClr val="accent5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kern="100" dirty="0" err="1">
                <a:solidFill>
                  <a:schemeClr val="accent5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universal</a:t>
            </a:r>
            <a:r>
              <a:rPr lang="fr-FR" sz="2800" b="1" kern="100" dirty="0">
                <a:solidFill>
                  <a:schemeClr val="accent5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kern="100" dirty="0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©</a:t>
            </a:r>
            <a:br>
              <a:rPr lang="fr-FR" sz="2800" b="1" kern="100" dirty="0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fr-FR" sz="2400" b="1" kern="100" dirty="0" err="1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Cenaclul</a:t>
            </a:r>
            <a:r>
              <a:rPr lang="fr-FR" sz="2800" b="1" kern="100" dirty="0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i="1" kern="100" dirty="0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Destine </a:t>
            </a:r>
            <a:r>
              <a:rPr lang="fr-FR" sz="2800" b="1" i="1" kern="100" dirty="0" err="1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Literare</a:t>
            </a:r>
            <a:r>
              <a:rPr lang="fr-FR" sz="2800" b="1" kern="100" dirty="0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sz="2400" b="1" i="1" kern="100" dirty="0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Canada &amp; </a:t>
            </a:r>
            <a:r>
              <a:rPr lang="fr-FR" sz="2400" b="1" i="1" kern="100" dirty="0" err="1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Lumea</a:t>
            </a:r>
            <a:endParaRPr lang="en-US" sz="24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2FE0D8-4A6E-B0BC-1235-45EC542965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11236"/>
            <a:ext cx="9144000" cy="19812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en-US" sz="45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Prof. </a:t>
            </a:r>
            <a:r>
              <a:rPr lang="fr-FR" sz="4500" b="1" kern="100" dirty="0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Mada Smaranda LIVESCU , PhD, Ed </a:t>
            </a:r>
            <a:r>
              <a:rPr lang="fr-FR" sz="4500" b="1" kern="100" dirty="0" err="1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Spec</a:t>
            </a:r>
            <a:r>
              <a:rPr lang="fr-FR" sz="4500" b="1" kern="100" dirty="0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fr-FR" sz="4500" b="1" kern="100" dirty="0">
                <a:solidFill>
                  <a:srgbClr val="222222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Atlanta, GA, USA</a:t>
            </a:r>
          </a:p>
          <a:p>
            <a:r>
              <a:rPr lang="fr-FR" sz="4200" b="1" kern="100" dirty="0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worldprofm14@gmail.com</a:t>
            </a:r>
            <a:endParaRPr lang="fr-FR" sz="4200" b="1" kern="100" dirty="0">
              <a:solidFill>
                <a:srgbClr val="222222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4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www.unifero.net</a:t>
            </a:r>
            <a:r>
              <a:rPr lang="en-US" sz="4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n-US" sz="2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134936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A person in a suit and bow tie&#10;&#10;Description automatically generated">
            <a:extLst>
              <a:ext uri="{FF2B5EF4-FFF2-40B4-BE49-F238E27FC236}">
                <a16:creationId xmlns:a16="http://schemas.microsoft.com/office/drawing/2014/main" id="{E60C1EBC-B4F7-C45F-66BB-F46C206C9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872" y="552521"/>
            <a:ext cx="4515728" cy="5809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254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0568D-D402-15C7-480A-40F81D979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88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EMINESCU, ALTFEL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CB87F-0893-FAE2-2AAF-FC7E09E99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4437"/>
            <a:ext cx="10515600" cy="3932526"/>
          </a:xfrm>
        </p:spPr>
        <p:txBody>
          <a:bodyPr/>
          <a:lstStyle/>
          <a:p>
            <a:pPr marL="342900" marR="0" lvl="0" indent="-342900">
              <a:lnSpc>
                <a:spcPts val="1645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Blip>
                <a:blip r:embed="rId2"/>
              </a:buBlip>
            </a:pPr>
            <a:endParaRPr lang="en-US" b="1" kern="1800" spc="-35" dirty="0">
              <a:solidFill>
                <a:srgbClr val="222222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Noto Serif" panose="02020600060500020200" pitchFamily="18" charset="0"/>
            </a:endParaRPr>
          </a:p>
          <a:p>
            <a:pPr marL="342900" marR="0" lvl="0" indent="-342900">
              <a:lnSpc>
                <a:spcPts val="1645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Blip>
                <a:blip r:embed="rId2"/>
              </a:buBlip>
            </a:pPr>
            <a:endParaRPr lang="ro-RO" b="1" kern="1800" spc="-35" dirty="0">
              <a:solidFill>
                <a:srgbClr val="222222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Noto Serif" panose="02020600060500020200" pitchFamily="18" charset="0"/>
            </a:endParaRPr>
          </a:p>
          <a:p>
            <a:pPr marL="0" marR="0" lvl="0" indent="0">
              <a:lnSpc>
                <a:spcPts val="1645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kern="1800" spc="-35" dirty="0">
              <a:solidFill>
                <a:srgbClr val="222222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Noto Serif" panose="02020600060500020200" pitchFamily="18" charset="0"/>
            </a:endParaRPr>
          </a:p>
          <a:p>
            <a:pPr marL="342900" marR="0" lvl="0" indent="-342900">
              <a:lnSpc>
                <a:spcPts val="1645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Blip>
                <a:blip r:embed="rId2"/>
              </a:buBlip>
            </a:pPr>
            <a:r>
              <a:rPr lang="en-US" b="1" kern="1800" spc="-35" dirty="0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Noto Serif" panose="02020600060500020200" pitchFamily="18" charset="0"/>
              </a:rPr>
              <a:t>“Hindu cosmology influenced Romania’s national poet. (</a:t>
            </a:r>
            <a:r>
              <a:rPr lang="en-US" b="1" kern="1800" spc="-35" dirty="0" err="1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Noto Serif" panose="02020600060500020200" pitchFamily="18" charset="0"/>
              </a:rPr>
              <a:t>Vedele</a:t>
            </a:r>
            <a:r>
              <a:rPr lang="en-US" b="1" kern="1800" spc="-35" dirty="0">
                <a:solidFill>
                  <a:srgbClr val="222222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Noto Serif" panose="02020600060500020200" pitchFamily="18" charset="0"/>
              </a:rPr>
              <a:t>)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  <a:buFont typeface="Symbol" panose="05050102010706020507" pitchFamily="18" charset="2"/>
              <a:buBlip>
                <a:blip r:embed="rId2"/>
              </a:buBlip>
            </a:pPr>
            <a:r>
              <a:rPr lang="en-US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Noto Sans" panose="020B0502040504020204" pitchFamily="34" charset="0"/>
              </a:rPr>
              <a:t>Inspired by Schopenhauer and Kant,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  <a:buFont typeface="Symbol" panose="05050102010706020507" pitchFamily="18" charset="2"/>
              <a:buBlip>
                <a:blip r:embed="rId2"/>
              </a:buBlip>
            </a:pPr>
            <a:r>
              <a:rPr lang="en-US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Noto Sans" panose="020B0502040504020204" pitchFamily="34" charset="0"/>
              </a:rPr>
              <a:t>He combined Indian and Western philosophies to produce Romania’s </a:t>
            </a:r>
            <a:r>
              <a:rPr lang="en-US" b="1" kern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Noto Sans" panose="020B0502040504020204" pitchFamily="34" charset="0"/>
              </a:rPr>
              <a:t>most celebrated poetic works.”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fr-FR" sz="2400" b="1" u="sng" kern="100" dirty="0"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https://youtu.be/8owCVAS253M</a:t>
            </a:r>
            <a:r>
              <a:rPr lang="fr-FR" sz="2400" b="1" kern="100" dirty="0"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fr-FR" sz="2400" b="1" kern="100" dirty="0" err="1"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Atât</a:t>
            </a:r>
            <a:r>
              <a:rPr lang="fr-FR" sz="2400" b="1" kern="100" dirty="0"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sz="2400" b="1" kern="100" dirty="0" err="1"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fragedă</a:t>
            </a:r>
            <a:endParaRPr lang="en-US" sz="2400" b="1" kern="100" dirty="0">
              <a:effectLst/>
              <a:highlight>
                <a:srgbClr val="FFFF00"/>
              </a:highlight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177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555F9-DD2B-EAA6-9597-C0033761563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FRENEZII, FASCINA</a:t>
            </a:r>
            <a:r>
              <a:rPr lang="ro-RO" dirty="0">
                <a:latin typeface="Bookman Old Style" panose="02050604050505020204" pitchFamily="18" charset="0"/>
              </a:rPr>
              <a:t>Ț</a:t>
            </a:r>
            <a:r>
              <a:rPr lang="en-US" dirty="0">
                <a:latin typeface="Bookman Old Style" panose="02050604050505020204" pitchFamily="18" charset="0"/>
              </a:rPr>
              <a:t>IE </a:t>
            </a:r>
            <a:r>
              <a:rPr lang="ro-RO" dirty="0">
                <a:latin typeface="Bookman Old Style" panose="02050604050505020204" pitchFamily="18" charset="0"/>
              </a:rPr>
              <a:t>ș</a:t>
            </a:r>
            <a:r>
              <a:rPr lang="en-US" dirty="0" err="1">
                <a:latin typeface="Bookman Old Style" panose="02050604050505020204" pitchFamily="18" charset="0"/>
              </a:rPr>
              <a:t>i</a:t>
            </a:r>
            <a:r>
              <a:rPr lang="en-US" dirty="0">
                <a:latin typeface="Bookman Old Style" panose="02050604050505020204" pitchFamily="18" charset="0"/>
              </a:rPr>
              <a:t> PURIFICARE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77634-7D30-5CAA-6D85-14539B521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fr-FR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Frenezia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fr-FR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cuvintelor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la Eminescu m-a </a:t>
            </a:r>
            <a:r>
              <a:rPr lang="fr-FR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fascinat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fr-FR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întotdeauna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începând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cu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lecturile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prin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care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Mama 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ni-l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aducea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în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dreptul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min</a:t>
            </a:r>
            <a:r>
              <a:rPr lang="fr-FR" kern="1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Arial" panose="020B0604020202020204" pitchFamily="34" charset="0"/>
              </a:rPr>
              <a:t>ț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ilor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noastre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fragede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Mai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apoi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am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avut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uimiri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adolescentă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aproape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palpând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poemele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lui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care </a:t>
            </a:r>
            <a:r>
              <a:rPr lang="fr-FR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cuvintele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sînt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trecute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printr</a:t>
            </a:r>
            <a:r>
              <a:rPr lang="fr-FR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-un </a:t>
            </a:r>
            <a:r>
              <a:rPr lang="fr-FR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întreg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proces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purificator</a:t>
            </a:r>
            <a:r>
              <a:rPr lang="fr-FR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!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72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F851C-8CCA-3E5E-07E4-952FB1E6AC8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b="1" dirty="0">
                <a:latin typeface="Bookman Old Style" panose="02050604050505020204" pitchFamily="18" charset="0"/>
              </a:rPr>
              <a:t>RECUNOA</a:t>
            </a:r>
            <a:r>
              <a:rPr lang="ro-RO" b="1" dirty="0">
                <a:latin typeface="Bookman Old Style" panose="02050604050505020204" pitchFamily="18" charset="0"/>
              </a:rPr>
              <a:t>Ș</a:t>
            </a:r>
            <a:r>
              <a:rPr lang="en-US" b="1" dirty="0">
                <a:latin typeface="Bookman Old Style" panose="02050604050505020204" pitchFamily="18" charset="0"/>
              </a:rPr>
              <a:t>TERE – EXERCI</a:t>
            </a:r>
            <a:r>
              <a:rPr lang="ro-RO" b="1" dirty="0">
                <a:latin typeface="Bookman Old Style" panose="02050604050505020204" pitchFamily="18" charset="0"/>
              </a:rPr>
              <a:t>Ț</a:t>
            </a:r>
            <a:r>
              <a:rPr lang="en-US" b="1" dirty="0">
                <a:latin typeface="Bookman Old Style" panose="02050604050505020204" pitchFamily="18" charset="0"/>
              </a:rPr>
              <a:t>IU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91E1A-9BEA-60DB-5FD2-8F4D86ED0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r-FR" sz="24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</a:t>
            </a:r>
            <a:r>
              <a:rPr lang="ro-RO" sz="24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ă invit să recunoa</a:t>
            </a:r>
            <a:r>
              <a:rPr lang="ro-RO" sz="24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Cambria" panose="02040503050406030204" pitchFamily="18" charset="0"/>
              </a:rPr>
              <a:t>ș</a:t>
            </a:r>
            <a:r>
              <a:rPr lang="ro-RO" sz="24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</a:t>
            </a:r>
            <a:r>
              <a:rPr lang="ro-RO" sz="24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Cambria" panose="02040503050406030204" pitchFamily="18" charset="0"/>
              </a:rPr>
              <a:t>ț</a:t>
            </a:r>
            <a:r>
              <a:rPr lang="ro-RO" sz="24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 </a:t>
            </a:r>
            <a:r>
              <a:rPr lang="ro-RO" sz="24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Bookman Old Style" panose="02050604050505020204" pitchFamily="18" charset="0"/>
              </a:rPr>
              <a:t>î</a:t>
            </a:r>
            <a:r>
              <a:rPr lang="ro-RO" sz="24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 aceste cuvinte simple, imagini </a:t>
            </a:r>
            <a:r>
              <a:rPr lang="ro-RO" sz="24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Cambria" panose="02040503050406030204" pitchFamily="18" charset="0"/>
              </a:rPr>
              <a:t>ș</a:t>
            </a:r>
            <a:r>
              <a:rPr lang="ro-RO" sz="24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lefuite de mintea poetului neobosit</a:t>
            </a:r>
            <a:r>
              <a:rPr lang="fr-FR" sz="24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:</a:t>
            </a:r>
            <a:endParaRPr lang="en-US" sz="2400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r-FR" sz="36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 </a:t>
            </a:r>
            <a:r>
              <a:rPr lang="fr-FR" sz="3600" b="1" i="1" kern="1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Haide</a:t>
            </a:r>
            <a:r>
              <a:rPr lang="fr-FR" sz="3600" b="1" i="1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600" b="1" i="1" kern="1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dragă</a:t>
            </a:r>
            <a:r>
              <a:rPr lang="fr-FR" sz="3600" b="1" i="1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600" b="1" i="1" kern="1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să</a:t>
            </a:r>
            <a:r>
              <a:rPr lang="fr-FR" sz="3600" b="1" i="1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ne </a:t>
            </a:r>
            <a:r>
              <a:rPr lang="fr-FR" sz="3600" b="1" i="1" kern="1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întâlnim</a:t>
            </a:r>
            <a:r>
              <a:rPr lang="fr-FR" sz="3600" b="1" i="1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600" b="1" i="1" kern="1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acolo</a:t>
            </a:r>
            <a:r>
              <a:rPr lang="fr-FR" sz="3600" b="1" i="1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600" b="1" i="1" kern="1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</a:t>
            </a:r>
            <a:r>
              <a:rPr lang="fr-FR" sz="3600" b="1" i="1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600" b="1" i="1" kern="1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pădure</a:t>
            </a:r>
            <a:r>
              <a:rPr lang="fr-FR" sz="3600" b="1" i="1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600" b="1" i="1" kern="1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lângă</a:t>
            </a:r>
            <a:r>
              <a:rPr lang="fr-FR" sz="3600" b="1" i="1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600" b="1" i="1" kern="1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apa</a:t>
            </a:r>
            <a:r>
              <a:rPr lang="fr-FR" sz="3600" b="1" i="1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600" b="1" i="1" kern="1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aceea</a:t>
            </a:r>
            <a:r>
              <a:rPr lang="fr-FR" sz="3600" b="1" i="1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care </a:t>
            </a:r>
            <a:r>
              <a:rPr lang="fr-FR" sz="3600" b="1" i="1" kern="1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curge</a:t>
            </a:r>
            <a:r>
              <a:rPr lang="fr-FR" sz="3600" b="1" i="1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peste </a:t>
            </a:r>
            <a:r>
              <a:rPr lang="fr-FR" sz="3600" b="1" i="1" kern="1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nisip</a:t>
            </a:r>
            <a:r>
              <a:rPr lang="fr-FR" sz="3600" b="1" i="1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 »</a:t>
            </a:r>
            <a:r>
              <a:rPr lang="fr-FR" sz="3600" b="1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lang="en-US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r-FR" sz="3600" b="1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RECUNOA</a:t>
            </a:r>
            <a:r>
              <a:rPr lang="ro-RO" sz="3600" b="1" i="1" kern="1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Cambria" panose="02040503050406030204" pitchFamily="18" charset="0"/>
              </a:rPr>
              <a:t>Ș</a:t>
            </a:r>
            <a:r>
              <a:rPr lang="ro-RO" sz="3600" b="1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TEM versurile ?</a:t>
            </a:r>
            <a:endParaRPr lang="en-US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230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2B99C-96A1-81D4-29CD-C55B9A83970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o-RO" b="1" dirty="0">
                <a:latin typeface="Bookman Old Style" panose="02050604050505020204" pitchFamily="18" charset="0"/>
              </a:rPr>
              <a:t>NEGATIVUL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ADCE5-17D4-52C1-0B38-E799D7AF7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3200" b="1" i="0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Negativul</a:t>
            </a:r>
            <a:r>
              <a:rPr lang="fr-FR" sz="3200" b="1" i="0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la Eminescu </a:t>
            </a:r>
            <a:r>
              <a:rPr lang="fr-FR" sz="3200" b="1" i="0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subliniază</a:t>
            </a:r>
            <a:r>
              <a:rPr lang="fr-FR" sz="3200" b="1" i="0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un </a:t>
            </a:r>
            <a:r>
              <a:rPr lang="fr-FR" sz="3200" b="1" i="0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pozitiv</a:t>
            </a:r>
            <a:r>
              <a:rPr lang="fr-FR" sz="3200" b="1" i="0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fr-FR" sz="3200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fr-FR" sz="32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nu pot </a:t>
            </a:r>
            <a:r>
              <a:rPr lang="fr-FR" sz="3200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să</a:t>
            </a:r>
            <a:r>
              <a:rPr lang="fr-FR" sz="32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nu te </a:t>
            </a:r>
            <a:r>
              <a:rPr lang="fr-FR" sz="3200" b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iubesc</a:t>
            </a:r>
            <a:r>
              <a:rPr lang="fr-FR" sz="32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FR" sz="3200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 nu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ştii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 ce,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şi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nu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ţi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-o pot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spune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şi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toate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astea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chipul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tău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umbra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ce-ai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aruncat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-o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pânza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gândurilor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mele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este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singura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fericire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ce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am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avut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-o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i="1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lume</a:t>
            </a:r>
            <a:r>
              <a:rPr lang="fr-FR" sz="3200" i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.”</a:t>
            </a:r>
            <a:endParaRPr lang="ro-RO" sz="3200" i="1" kern="100" dirty="0">
              <a:solidFill>
                <a:srgbClr val="000000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fr-FR" sz="32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fr-FR" sz="3200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― </a:t>
            </a:r>
            <a:r>
              <a:rPr lang="fr-FR" sz="3200" b="1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Mihai Eminescu, </a:t>
            </a:r>
            <a:r>
              <a:rPr lang="fr-FR" sz="3200" b="1" u="sng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Sărmanul</a:t>
            </a:r>
            <a:r>
              <a:rPr lang="fr-FR" sz="3200" b="1" u="sng" kern="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fr-FR" sz="3200" b="1" u="sng" kern="1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Dionis</a:t>
            </a:r>
            <a:endParaRPr lang="en-US" sz="3200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369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F9CCA-8BAD-545F-8C44-B98CFEBCEC2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pPr algn="ctr"/>
            <a:r>
              <a:rPr lang="ro-RO" b="1" dirty="0"/>
              <a:t>OPOZIȚII ȘI ROMANTISMUL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F9E50-8102-FD7A-D88B-C6362DF9B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Iar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prin</a:t>
            </a:r>
            <a:r>
              <a:rPr lang="fr-FR" sz="3200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serii</a:t>
            </a:r>
            <a:r>
              <a:rPr lang="fr-FR" sz="3200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de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opozi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ţ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ii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: 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eternitate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/ 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moarte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- 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temporalitate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/ 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via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ţă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, masculin /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feminin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,   abstract/concret, vis/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realitate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, 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aproape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/ 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departe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, 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atunci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/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acum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mintea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sa 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străbătută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permanent de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întrebări</a:t>
            </a:r>
            <a:r>
              <a:rPr lang="fr-FR" sz="3200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endParaRPr lang="en-US" sz="3200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Romantismul</a:t>
            </a:r>
            <a:r>
              <a:rPr lang="fr-FR" sz="3200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se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realizeaz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ă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sz="3200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prin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alternarea</a:t>
            </a:r>
            <a:r>
              <a:rPr lang="fr-FR" sz="3200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a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dou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ă</a:t>
            </a:r>
            <a:r>
              <a:rPr lang="fr-FR" sz="3200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planuri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, 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confruntarea</a:t>
            </a:r>
            <a:r>
              <a:rPr lang="fr-FR" sz="3200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a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dou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ă</a:t>
            </a:r>
            <a:r>
              <a:rPr lang="fr-FR" sz="3200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moduri</a:t>
            </a:r>
            <a:r>
              <a:rPr lang="fr-FR" sz="3200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de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existen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ţă</a:t>
            </a:r>
            <a:r>
              <a:rPr lang="fr-FR" sz="3200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ş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i</a:t>
            </a:r>
            <a:r>
              <a:rPr lang="fr-FR" sz="3200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ipostaze</a:t>
            </a:r>
            <a:r>
              <a:rPr lang="fr-FR" sz="3200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ale 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cunoa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ş</a:t>
            </a:r>
            <a:r>
              <a:rPr lang="fr-FR" sz="3200" b="1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terii</a:t>
            </a:r>
            <a:r>
              <a:rPr lang="fr-FR" sz="3200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: </a:t>
            </a:r>
            <a:endParaRPr lang="en-US" sz="3200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908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76896-256C-6474-F3BD-7E3A4042927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o-RO" b="1" dirty="0">
                <a:latin typeface="Bookman Old Style" panose="02050604050505020204" pitchFamily="18" charset="0"/>
              </a:rPr>
              <a:t>LUMEA LUI 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CE0F3-9E69-15A4-FFDA-105A81911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lumea</a:t>
            </a:r>
            <a:r>
              <a:rPr lang="fr-FR" b="1" kern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abstrac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ţ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iei</a:t>
            </a:r>
            <a:r>
              <a:rPr lang="fr-FR" b="1" kern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ş</a:t>
            </a:r>
            <a:r>
              <a:rPr lang="fr-FR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i</a:t>
            </a:r>
            <a:r>
              <a:rPr lang="fr-FR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a</a:t>
            </a:r>
            <a:r>
              <a:rPr lang="fr-FR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cunoa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ş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terii</a:t>
            </a:r>
            <a:r>
              <a:rPr lang="fr-FR" b="1" kern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absolute</a:t>
            </a:r>
            <a:r>
              <a:rPr lang="fr-FR" b="1" kern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, 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infinite</a:t>
            </a:r>
            <a:r>
              <a:rPr lang="fr-FR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și</a:t>
            </a:r>
            <a:endParaRPr lang="en-US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fr-FR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lumea</a:t>
            </a:r>
            <a:r>
              <a:rPr lang="fr-FR" b="1" kern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iubirii</a:t>
            </a:r>
            <a:r>
              <a:rPr lang="fr-FR" b="1" kern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concrete</a:t>
            </a:r>
            <a:r>
              <a:rPr lang="fr-FR" b="1" kern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ş</a:t>
            </a:r>
            <a:r>
              <a:rPr lang="fr-FR" kern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i</a:t>
            </a:r>
            <a:r>
              <a:rPr lang="fr-FR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a</a:t>
            </a:r>
            <a:r>
              <a:rPr lang="fr-FR" b="1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cunoa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ş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terii</a:t>
            </a:r>
            <a:r>
              <a:rPr lang="fr-FR" b="1" kern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r>
              <a:rPr lang="fr-FR" b="1" kern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terestre</a:t>
            </a:r>
            <a:r>
              <a:rPr lang="fr-FR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.</a:t>
            </a:r>
            <a:endParaRPr lang="en-US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FR" kern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Historic" panose="020B0502040204020203" pitchFamily="34" charset="0"/>
              </a:rPr>
              <a:t> </a:t>
            </a:r>
            <a:endParaRPr lang="en-US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Eminescu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renaște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fiecare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șoaptă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prafului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stelar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purtat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timpuri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fiecare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lacrimă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unor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îndrăgostiti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indiferent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vîrsta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pămînteană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nu ? –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ochii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fiecărui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copil care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descoperă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înaltul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și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vrea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să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îl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cuprindă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palma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întinsă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!</a:t>
            </a:r>
            <a:endParaRPr lang="en-US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Eminescu a re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descoperit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pentru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noi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viitorimea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acum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dar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și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dintr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-un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undeva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acolo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miracolul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distanțelor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sau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al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apropierii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între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noi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locuitori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ai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planetei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Pământ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și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universul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căruia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îi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aparținem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fr-FR" u="sng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minuscule </a:t>
            </a:r>
            <a:r>
              <a:rPr lang="fr-FR" u="sng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planete</a:t>
            </a:r>
            <a:r>
              <a:rPr lang="fr-FR" u="sng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u="sng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orbitând</a:t>
            </a:r>
            <a:r>
              <a:rPr lang="fr-FR" u="sng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u="sng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într</a:t>
            </a:r>
            <a:r>
              <a:rPr lang="fr-FR" u="sng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-un </a:t>
            </a:r>
            <a:r>
              <a:rPr lang="fr-FR" u="sng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oarecum</a:t>
            </a:r>
            <a:r>
              <a:rPr lang="fr-FR" u="sng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finit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INFINIT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!</a:t>
            </a:r>
            <a:endParaRPr lang="en-US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334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95E5F-8C52-07E3-4458-C62E5C63E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pPr algn="ctr"/>
            <a:r>
              <a:rPr lang="ro-RO" b="1" dirty="0">
                <a:latin typeface="Bookman Old Style" panose="02050604050505020204" pitchFamily="18" charset="0"/>
              </a:rPr>
              <a:t>EMINESCU NU A PLÂNS IUBIREA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F6390-D870-F108-B204-755D89C3A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46909"/>
            <a:ext cx="5181600" cy="4930054"/>
          </a:xfrm>
        </p:spPr>
        <p:txBody>
          <a:bodyPr>
            <a:normAutofit/>
          </a:bodyPr>
          <a:lstStyle/>
          <a:p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 nu a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plâns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iubirea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-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fie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ea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obișnuită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declarativă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sau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platonică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aducând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-o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și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denunțând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-o ca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pământeană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! 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 a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sublimat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-o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prin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înscrierea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acesteia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într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-o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altfel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sz="20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Grădină</a:t>
            </a:r>
            <a:r>
              <a:rPr lang="fr-FR" sz="20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fr-FR" sz="20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Edenului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iubire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nepângăritoare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ci 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iubire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harpă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prin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care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cristalurile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durerii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au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creat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simfonie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neterminată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dar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copleșitoare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prin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complexitatea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licențelor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poetice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prin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filosofia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nerecunoscută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vreun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Premiu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Nobel,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prin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povestirea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alt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ritm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și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alte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imagini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patos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unui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alfabet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și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vocabular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altfel</a:t>
            </a:r>
            <a:r>
              <a:rPr lang="fr-FR" sz="20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cunoscut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atât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contemporanii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lui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cât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si de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noi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dar ne </a:t>
            </a:r>
            <a:r>
              <a:rPr lang="fr-FR" sz="2000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utilizate</a:t>
            </a:r>
            <a:r>
              <a:rPr lang="fr-FR" sz="20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ca el. </a:t>
            </a:r>
            <a:endParaRPr lang="en-US" sz="2000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E67448-AC19-E331-17B7-BACC5971B2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46909"/>
            <a:ext cx="5181600" cy="4930054"/>
          </a:xfrm>
        </p:spPr>
        <p:txBody>
          <a:bodyPr>
            <a:normAutofit/>
          </a:bodyPr>
          <a:lstStyle/>
          <a:p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Miracolul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EMINESCU ne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urmărește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încurajînd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spre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neuitare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ro-RO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fața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numelui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său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templu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fr-FR" b="1" kern="100" dirty="0">
                <a:solidFill>
                  <a:srgbClr val="C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vocale </a:t>
            </a:r>
            <a:r>
              <a:rPr lang="fr-FR" b="1" kern="100" dirty="0" err="1">
                <a:solidFill>
                  <a:srgbClr val="C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și</a:t>
            </a:r>
            <a:r>
              <a:rPr lang="fr-FR" b="1" kern="100" dirty="0">
                <a:solidFill>
                  <a:srgbClr val="C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solidFill>
                  <a:srgbClr val="C0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consoane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asemeni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unor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arcuri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și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coloane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îngenunchează</a:t>
            </a: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Nesfârșitul</a:t>
            </a:r>
            <a:r>
              <a:rPr lang="fr-FR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! </a:t>
            </a:r>
            <a:endParaRPr lang="en-US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64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740DF-6BAD-627E-0B01-C3E09FBAA9B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o-RO" b="1" dirty="0">
                <a:latin typeface="Bookman Old Style" panose="02050604050505020204" pitchFamily="18" charset="0"/>
              </a:rPr>
              <a:t>ÎNSCRIPȚIE PE AMFORA LUI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C6C35-7E75-A9C5-1781-E48932F5D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 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Pășiti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încet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grijă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tăcută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feții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mei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endParaRPr lang="en-US" sz="3200" b="1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Să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nu-i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călcați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nici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umbra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nici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florile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tei</a:t>
            </a:r>
            <a:endParaRPr lang="en-US" sz="3200" b="1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Cel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mai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chemat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s’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aline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din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toți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și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cel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mai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teafăr</a:t>
            </a:r>
            <a:endParaRPr lang="en-US" sz="3200" b="1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Și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-a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înmuiat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condeiul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ro-RO" sz="3200" b="1" i="1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De-a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dreptul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în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i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Luceafăr</a:t>
            </a:r>
            <a:r>
              <a:rPr lang="fr-FR" sz="3200" b="1" i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! »</a:t>
            </a:r>
            <a:endParaRPr lang="en-US" sz="3200" b="1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r-FR" sz="32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 </a:t>
            </a:r>
            <a:r>
              <a:rPr lang="fr-FR" sz="32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Inscripție</a:t>
            </a:r>
            <a:r>
              <a:rPr lang="fr-FR" sz="32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</a:t>
            </a:r>
            <a:r>
              <a:rPr lang="fr-FR" sz="32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kern="100" dirty="0" err="1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amfora</a:t>
            </a:r>
            <a:r>
              <a:rPr lang="fr-FR" sz="32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lui”</a:t>
            </a:r>
            <a:endParaRPr lang="en-US" sz="3200" b="1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r-FR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Tudor Arghezi</a:t>
            </a:r>
            <a:endParaRPr lang="en-US" b="1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116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597</Words>
  <Application>Microsoft Office PowerPoint</Application>
  <PresentationFormat>Widescreen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Bookman Old Style</vt:lpstr>
      <vt:lpstr>Cambria</vt:lpstr>
      <vt:lpstr>Symbol</vt:lpstr>
      <vt:lpstr>Office Theme</vt:lpstr>
      <vt:lpstr>Eminescu - Un templu - Miracol universal © Cenaclul Destine Literare, Canada &amp; Lumea</vt:lpstr>
      <vt:lpstr>PowerPoint Presentation</vt:lpstr>
      <vt:lpstr>EMINESCU, ALTFEL</vt:lpstr>
      <vt:lpstr>FRENEZII, FASCINAȚIE și PURIFICARE</vt:lpstr>
      <vt:lpstr>RECUNOAȘTERE – EXERCIȚIU</vt:lpstr>
      <vt:lpstr>NEGATIVUL</vt:lpstr>
      <vt:lpstr>OPOZIȚII ȘI ROMANTISMUL</vt:lpstr>
      <vt:lpstr>LUMEA LUI </vt:lpstr>
      <vt:lpstr>EMINESCU NU A PLÂNS IUBIREA</vt:lpstr>
      <vt:lpstr>ÎNSCRIPȚIE PE AMFORA LUI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Eminescu - Un templu - Miracol universal © Cenaclul Destine Literare, Canada &amp; Lumea</dc:title>
  <dc:creator>Smaranda Livescu</dc:creator>
  <cp:lastModifiedBy>Smaranda Livescu</cp:lastModifiedBy>
  <cp:revision>1</cp:revision>
  <dcterms:created xsi:type="dcterms:W3CDTF">2024-01-13T16:34:02Z</dcterms:created>
  <dcterms:modified xsi:type="dcterms:W3CDTF">2024-01-13T17:02:21Z</dcterms:modified>
</cp:coreProperties>
</file>